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4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0.jpg" ContentType="image/jpe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3"/>
  </p:notesMasterIdLst>
  <p:sldIdLst>
    <p:sldId id="285" r:id="rId2"/>
    <p:sldId id="284" r:id="rId3"/>
    <p:sldId id="262" r:id="rId4"/>
    <p:sldId id="261" r:id="rId5"/>
    <p:sldId id="293" r:id="rId6"/>
    <p:sldId id="286" r:id="rId7"/>
    <p:sldId id="287" r:id="rId8"/>
    <p:sldId id="289" r:id="rId9"/>
    <p:sldId id="290" r:id="rId10"/>
    <p:sldId id="291" r:id="rId11"/>
    <p:sldId id="294" r:id="rId12"/>
    <p:sldId id="315" r:id="rId13"/>
    <p:sldId id="316" r:id="rId14"/>
    <p:sldId id="295" r:id="rId15"/>
    <p:sldId id="321" r:id="rId16"/>
    <p:sldId id="320" r:id="rId17"/>
    <p:sldId id="304" r:id="rId18"/>
    <p:sldId id="317" r:id="rId19"/>
    <p:sldId id="307" r:id="rId20"/>
    <p:sldId id="311" r:id="rId21"/>
    <p:sldId id="312" r:id="rId22"/>
    <p:sldId id="313" r:id="rId23"/>
    <p:sldId id="318" r:id="rId24"/>
    <p:sldId id="298" r:id="rId25"/>
    <p:sldId id="301" r:id="rId26"/>
    <p:sldId id="299" r:id="rId27"/>
    <p:sldId id="300" r:id="rId28"/>
    <p:sldId id="302" r:id="rId29"/>
    <p:sldId id="303" r:id="rId30"/>
    <p:sldId id="319" r:id="rId31"/>
    <p:sldId id="306" r:id="rId32"/>
  </p:sldIdLst>
  <p:sldSz cx="9144000" cy="5143500" type="screen16x9"/>
  <p:notesSz cx="6858000" cy="9144000"/>
  <p:embeddedFontLst>
    <p:embeddedFont>
      <p:font typeface="Raleway" panose="020B0604020202020204" charset="0"/>
      <p:regular r:id="rId34"/>
      <p:bold r:id="rId35"/>
      <p:italic r:id="rId36"/>
      <p:boldItalic r:id="rId37"/>
    </p:embeddedFont>
    <p:embeddedFont>
      <p:font typeface="IRANSans" panose="02040503050201020203" pitchFamily="18" charset="-78"/>
      <p:regular r:id="rId38"/>
      <p:bold r:id="rId39"/>
    </p:embeddedFont>
    <p:embeddedFont>
      <p:font typeface="IRANSans" panose="02040503050201020203" pitchFamily="18" charset="-78"/>
      <p:regular r:id="rId38"/>
      <p:bold r:id="rId39"/>
    </p:embeddedFont>
    <p:embeddedFont>
      <p:font typeface="Lato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B41C8C-97C1-4B1B-B2D2-686D2FE43DAD}">
  <a:tblStyle styleId="{2EB41C8C-97C1-4B1B-B2D2-686D2FE43D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0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808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015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727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892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261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414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373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418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312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18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797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76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1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5848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758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007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4500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265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1679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929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889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968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002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73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678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899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652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607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263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6" r:id="rId3"/>
    <p:sldLayoutId id="2147483657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entry.io/" TargetMode="External"/><Relationship Id="rId5" Type="http://schemas.openxmlformats.org/officeDocument/2006/relationships/hyperlink" Target="https://docs.docker.com/compose/" TargetMode="External"/><Relationship Id="rId4" Type="http://schemas.openxmlformats.org/officeDocument/2006/relationships/hyperlink" Target="https://www.docker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metheus.i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06532" y="-124287"/>
            <a:ext cx="9348186" cy="5370990"/>
          </a:xfrm>
          <a:prstGeom prst="rect">
            <a:avLst/>
          </a:prstGeom>
          <a:blipFill dpi="0" rotWithShape="1">
            <a:blip r:embed="rId2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77176" y="3919844"/>
            <a:ext cx="234551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1800" b="1" dirty="0" smtClean="0">
                <a:solidFill>
                  <a:schemeClr val="accent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ransans" panose="02040503050201020203" pitchFamily="18" charset="-78"/>
                <a:cs typeface="Iransans" panose="02040503050201020203" pitchFamily="18" charset="-78"/>
              </a:rPr>
              <a:t>ارائه‌دهنده: </a:t>
            </a:r>
          </a:p>
          <a:p>
            <a:pPr algn="ctr"/>
            <a:r>
              <a:rPr lang="fa-IR" sz="2800" b="1" dirty="0" smtClean="0">
                <a:solidFill>
                  <a:schemeClr val="accent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ransans" panose="02040503050201020203" pitchFamily="18" charset="-78"/>
                <a:cs typeface="Iransans" panose="02040503050201020203" pitchFamily="18" charset="-78"/>
              </a:rPr>
              <a:t>امین </a:t>
            </a:r>
            <a:r>
              <a:rPr lang="fa-IR" sz="2800" b="1" dirty="0">
                <a:solidFill>
                  <a:schemeClr val="accent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ransans" panose="02040503050201020203" pitchFamily="18" charset="-78"/>
                <a:cs typeface="Iransans" panose="02040503050201020203" pitchFamily="18" charset="-78"/>
              </a:rPr>
              <a:t>رشیدبیگی</a:t>
            </a:r>
            <a:endParaRPr lang="en-US" sz="2800" b="1" dirty="0">
              <a:solidFill>
                <a:schemeClr val="accent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0473" y="1899488"/>
            <a:ext cx="733831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rtl="1"/>
            <a:r>
              <a:rPr lang="fa-IR" sz="4000" b="1" dirty="0" smtClean="0">
                <a:solidFill>
                  <a:schemeClr val="tx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ransans" panose="02040503050201020203" pitchFamily="18" charset="-78"/>
                <a:cs typeface="Iransans" panose="02040503050201020203" pitchFamily="18" charset="-78"/>
              </a:rPr>
              <a:t>طراحی </a:t>
            </a:r>
            <a:r>
              <a:rPr lang="fa-IR" sz="4000" b="1" dirty="0">
                <a:solidFill>
                  <a:schemeClr val="tx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ransans" panose="02040503050201020203" pitchFamily="18" charset="-78"/>
                <a:cs typeface="Iransans" panose="02040503050201020203" pitchFamily="18" charset="-78"/>
              </a:rPr>
              <a:t>و پیاده سازی سامانه اطلاعات کالا در فروشگاه‌ها و انبارها</a:t>
            </a:r>
            <a:endParaRPr lang="en-US" sz="4000" b="1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5649" y="3919845"/>
            <a:ext cx="234551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1800" b="1" dirty="0" smtClean="0">
                <a:solidFill>
                  <a:schemeClr val="accent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ransans" panose="02040503050201020203" pitchFamily="18" charset="-78"/>
                <a:cs typeface="Iransans" panose="02040503050201020203" pitchFamily="18" charset="-78"/>
              </a:rPr>
              <a:t>استاد داور:</a:t>
            </a:r>
          </a:p>
          <a:p>
            <a:pPr algn="ctr"/>
            <a:r>
              <a:rPr lang="fa-IR" sz="2800" b="1" dirty="0" smtClean="0">
                <a:solidFill>
                  <a:schemeClr val="accent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ransans" panose="02040503050201020203" pitchFamily="18" charset="-78"/>
                <a:cs typeface="Iransans" panose="02040503050201020203" pitchFamily="18" charset="-78"/>
              </a:rPr>
              <a:t> ‌دکتر حامد فربه</a:t>
            </a:r>
            <a:endParaRPr lang="en-US" sz="2800" b="1" dirty="0">
              <a:solidFill>
                <a:schemeClr val="accent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13135" y="3919843"/>
            <a:ext cx="264206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1800" b="1" dirty="0" smtClean="0">
                <a:solidFill>
                  <a:schemeClr val="accent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ransans" panose="02040503050201020203" pitchFamily="18" charset="-78"/>
                <a:cs typeface="Iransans" panose="02040503050201020203" pitchFamily="18" charset="-78"/>
              </a:rPr>
              <a:t>استاد راهنما:</a:t>
            </a:r>
          </a:p>
          <a:p>
            <a:pPr algn="ctr"/>
            <a:r>
              <a:rPr lang="fa-IR" sz="2800" b="1" dirty="0" smtClean="0">
                <a:solidFill>
                  <a:schemeClr val="accent1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ransans" panose="02040503050201020203" pitchFamily="18" charset="-78"/>
                <a:cs typeface="Iransans" panose="02040503050201020203" pitchFamily="18" charset="-78"/>
              </a:rPr>
              <a:t> ‌دکتر بهادر بخشی</a:t>
            </a:r>
            <a:endParaRPr lang="en-US" sz="2800" b="1" dirty="0">
              <a:solidFill>
                <a:schemeClr val="accent1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857" y="143505"/>
            <a:ext cx="1011407" cy="105906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cxnSp>
        <p:nvCxnSpPr>
          <p:cNvPr id="17" name="Straight Connector 16"/>
          <p:cNvCxnSpPr/>
          <p:nvPr/>
        </p:nvCxnSpPr>
        <p:spPr>
          <a:xfrm>
            <a:off x="6251787" y="3919843"/>
            <a:ext cx="0" cy="800219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77407" y="3919843"/>
            <a:ext cx="0" cy="800219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563849" y="154456"/>
            <a:ext cx="2850470" cy="244929"/>
          </a:xfrm>
          <a:prstGeom prst="rect">
            <a:avLst/>
          </a:prstGeom>
        </p:spPr>
        <p:txBody>
          <a:bodyPr/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IRANSans" panose="02040503050201020203" pitchFamily="18" charset="-78"/>
                <a:ea typeface="+mj-ea"/>
                <a:cs typeface="IRANSans" panose="02040503050201020203" pitchFamily="18" charset="-78"/>
              </a:defRPr>
            </a:lvl1pPr>
          </a:lstStyle>
          <a:p>
            <a:pPr marL="0" marR="0" lvl="0" indent="0" algn="l" defTabSz="914400" rtl="1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b="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17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4689764" y="1020407"/>
            <a:ext cx="3790812" cy="6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چهارچوب نرم‌افزاری </a:t>
            </a:r>
            <a:r>
              <a:rPr lang="en-US" sz="2400" b="1" dirty="0" smtClean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Vue.js</a:t>
            </a:r>
            <a:endParaRPr sz="2400" b="1" dirty="0">
              <a:solidFill>
                <a:schemeClr val="tx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4966855" y="1813213"/>
            <a:ext cx="3513720" cy="2315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وب اپلیکیشن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Nuxt.js</a:t>
            </a:r>
            <a:endParaRPr lang="fa-IR" sz="20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endParaRPr lang="fa-IR" sz="20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0" indent="0" algn="r" rtl="1">
              <a:buNone/>
            </a:pPr>
            <a:endParaRPr lang="fa-IR" sz="20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0" indent="0" algn="r" rtl="1">
              <a:buNone/>
            </a:pPr>
            <a:endParaRPr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055" y="-69273"/>
            <a:ext cx="51482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5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4689764" y="1020407"/>
            <a:ext cx="3790812" cy="6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ماشین مجازی</a:t>
            </a:r>
            <a:endParaRPr sz="2400" b="1" dirty="0">
              <a:solidFill>
                <a:schemeClr val="tx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4966855" y="1813213"/>
            <a:ext cx="3513720" cy="2315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Ubuntu 18.04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CPU</a:t>
            </a:r>
            <a:r>
              <a:rPr lang="fa-IR" sz="1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 تک‌هسته‌ای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1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2 گیگابایت </a:t>
            </a:r>
            <a:r>
              <a:rPr lang="en-US" sz="1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RAM</a:t>
            </a:r>
            <a:endParaRPr lang="fa-IR" sz="18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1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50 گیگابایت </a:t>
            </a:r>
            <a:r>
              <a:rPr lang="en-US" sz="1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Hard Disk</a:t>
            </a:r>
            <a:endParaRPr lang="fa-IR" sz="18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0" indent="0" algn="r" rtl="1">
              <a:buNone/>
            </a:pPr>
            <a:endParaRPr sz="18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6463" y="-76200"/>
            <a:ext cx="63704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3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4689764" y="1020407"/>
            <a:ext cx="3790812" cy="6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داکر</a:t>
            </a:r>
            <a:endParaRPr sz="24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4966855" y="1813213"/>
            <a:ext cx="3513720" cy="2315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Back-end image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Front-end image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Database image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Docker-compose</a:t>
            </a:r>
            <a:endParaRPr lang="fa-IR" sz="18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0" indent="0" algn="r" rtl="1">
              <a:buNone/>
            </a:pPr>
            <a:endParaRPr sz="18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346" y="-83820"/>
            <a:ext cx="51367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2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270164" y="1714500"/>
            <a:ext cx="3975007" cy="2621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fa-IR" b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سنتری</a:t>
            </a:r>
            <a:endParaRPr b="1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endParaRPr lang="en" b="1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342900" lvl="0" indent="-342900" algn="r" rtl="1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دسته‌بندی لاگ‌های سرویس‌های مختلف</a:t>
            </a:r>
          </a:p>
          <a:p>
            <a:pPr marL="342900" lvl="0" indent="-342900" algn="r" rtl="1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نمایش دقیق مکان مشکل‌دار</a:t>
            </a:r>
          </a:p>
          <a:p>
            <a:pPr marL="342900" lvl="0" indent="-342900" algn="r" rtl="1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انطباق با سرویس‌های کنترل نسخه</a:t>
            </a:r>
          </a:p>
          <a:p>
            <a:pPr marL="342900" lvl="0" indent="-342900" algn="r" rtl="1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بصری‌سازی داده‌ها</a:t>
            </a:r>
            <a:endParaRPr lang="en"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1815027" y="678774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 smtClean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مانیتورینگ و لاگینگ</a:t>
            </a:r>
            <a:endParaRPr b="1" dirty="0">
              <a:solidFill>
                <a:schemeClr val="tx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2"/>
          </p:nvPr>
        </p:nvSpPr>
        <p:spPr>
          <a:xfrm>
            <a:off x="4808383" y="1714500"/>
            <a:ext cx="3672192" cy="2448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fa-IR" b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پرومتئوس</a:t>
            </a:r>
          </a:p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endParaRPr lang="fa-IR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342900" indent="-342900" algn="r" rtl="1">
              <a:buFont typeface="Wingdings" panose="05000000000000000000" pitchFamily="2" charset="2"/>
              <a:buChar char="v"/>
            </a:pP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پشتیبانی 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از سرویس‌هایی مانند گرافانا</a:t>
            </a:r>
          </a:p>
          <a:p>
            <a:pPr marL="342900" indent="-342900" algn="r" rtl="1">
              <a:buFont typeface="Wingdings" panose="05000000000000000000" pitchFamily="2" charset="2"/>
              <a:buChar char="v"/>
            </a:pP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سیستم هشداردهی</a:t>
            </a:r>
          </a:p>
          <a:p>
            <a:pPr marL="342900" indent="-342900" algn="r" rtl="1">
              <a:buFont typeface="Wingdings" panose="05000000000000000000" pitchFamily="2" charset="2"/>
              <a:buChar char="v"/>
            </a:pP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انطباق با زبان‌های </a:t>
            </a: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مختلف</a:t>
            </a:r>
          </a:p>
          <a:p>
            <a:pPr marL="342900" indent="-342900" algn="r" rtl="1">
              <a:buFont typeface="Wingdings" panose="05000000000000000000" pitchFamily="2" charset="2"/>
              <a:buChar char="v"/>
            </a:pPr>
            <a:r>
              <a:rPr lang="fa-IR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ارتباط از نوع </a:t>
            </a:r>
            <a:r>
              <a:rPr lang="en-US" sz="16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TCP</a:t>
            </a:r>
            <a:endParaRPr sz="16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148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1585913" y="2543174"/>
            <a:ext cx="7023389" cy="20085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6000" b="1" dirty="0" smtClean="0">
                <a:solidFill>
                  <a:schemeClr val="l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طراحی و پیاده‌سازی</a:t>
            </a:r>
            <a:endParaRPr sz="6000" b="1" dirty="0">
              <a:solidFill>
                <a:schemeClr val="l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005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body" idx="4294967295"/>
          </p:nvPr>
        </p:nvSpPr>
        <p:spPr>
          <a:xfrm>
            <a:off x="6608618" y="3837708"/>
            <a:ext cx="2146307" cy="545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fa-IR" b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نحوه ارتباط</a:t>
            </a:r>
            <a:r>
              <a:rPr lang="fa-IR" b="1" dirty="0"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b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اجزا</a:t>
            </a:r>
            <a:endParaRPr sz="2400" b="1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715600" y="4462804"/>
            <a:ext cx="64284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927" y="378772"/>
            <a:ext cx="6053138" cy="345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7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581" y="0"/>
            <a:ext cx="6068291" cy="4551218"/>
          </a:xfrm>
          <a:prstGeom prst="rect">
            <a:avLst/>
          </a:prstGeom>
        </p:spPr>
      </p:pic>
      <p:sp>
        <p:nvSpPr>
          <p:cNvPr id="171" name="Google Shape;171;p22"/>
          <p:cNvSpPr txBox="1">
            <a:spLocks noGrp="1"/>
          </p:cNvSpPr>
          <p:nvPr>
            <p:ph type="body" idx="4294967295"/>
          </p:nvPr>
        </p:nvSpPr>
        <p:spPr>
          <a:xfrm>
            <a:off x="4267200" y="3837708"/>
            <a:ext cx="4487726" cy="545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fa-IR" b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نحوه ارتباط قطعات سخت‌افزاری</a:t>
            </a:r>
            <a:endParaRPr sz="2400" b="1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715600" y="4462804"/>
            <a:ext cx="64284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668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26" y="410050"/>
            <a:ext cx="6796652" cy="3427658"/>
          </a:xfrm>
          <a:prstGeom prst="rect">
            <a:avLst/>
          </a:prstGeom>
        </p:spPr>
      </p:pic>
      <p:sp>
        <p:nvSpPr>
          <p:cNvPr id="171" name="Google Shape;171;p22"/>
          <p:cNvSpPr txBox="1">
            <a:spLocks noGrp="1"/>
          </p:cNvSpPr>
          <p:nvPr>
            <p:ph type="body" idx="4294967295"/>
          </p:nvPr>
        </p:nvSpPr>
        <p:spPr>
          <a:xfrm>
            <a:off x="6296892" y="3837708"/>
            <a:ext cx="2458034" cy="545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fa-IR" b="1" dirty="0" smtClean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طراحی پایگاه‌داده</a:t>
            </a:r>
            <a:endParaRPr sz="2400" b="1" dirty="0">
              <a:solidFill>
                <a:schemeClr val="tx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715600" y="4462804"/>
            <a:ext cx="64284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34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/>
          <p:nvPr/>
        </p:nvSpPr>
        <p:spPr>
          <a:xfrm>
            <a:off x="4665531" y="2002062"/>
            <a:ext cx="2678244" cy="1032080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dirty="0" smtClean="0">
                <a:solidFill>
                  <a:schemeClr val="lt1"/>
                </a:solidFill>
                <a:latin typeface="Raleway"/>
                <a:ea typeface="Lato"/>
                <a:cs typeface="Lato"/>
                <a:sym typeface="Raleway"/>
              </a:rPr>
              <a:t>Backend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0" y="2002223"/>
            <a:ext cx="3071813" cy="1031921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Docker Compose</a:t>
            </a:r>
            <a:endParaRPr sz="24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2522722" y="2002062"/>
            <a:ext cx="2670784" cy="1032081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dirty="0" smtClean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Database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4" name="Google Shape;241;p28"/>
          <p:cNvSpPr txBox="1">
            <a:spLocks/>
          </p:cNvSpPr>
          <p:nvPr/>
        </p:nvSpPr>
        <p:spPr>
          <a:xfrm>
            <a:off x="1725806" y="389192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r" rtl="1"/>
            <a:r>
              <a:rPr lang="fa-IR" b="1" dirty="0" smtClean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روند اجرای کانتینرهای داکر</a:t>
            </a:r>
            <a:endParaRPr lang="fa-IR" b="1" dirty="0">
              <a:solidFill>
                <a:schemeClr val="tx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5" name="Google Shape;243;p28"/>
          <p:cNvSpPr/>
          <p:nvPr/>
        </p:nvSpPr>
        <p:spPr>
          <a:xfrm>
            <a:off x="6788719" y="2002062"/>
            <a:ext cx="2898205" cy="1032080"/>
          </a:xfrm>
          <a:prstGeom prst="chevron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dirty="0" smtClean="0">
                <a:solidFill>
                  <a:schemeClr val="lt1"/>
                </a:solidFill>
                <a:latin typeface="Raleway"/>
                <a:ea typeface="Lato"/>
                <a:cs typeface="Lato"/>
                <a:sym typeface="Raleway"/>
              </a:rPr>
              <a:t>Frontend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70" y="3094006"/>
            <a:ext cx="996871" cy="12206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962" y="3235480"/>
            <a:ext cx="962118" cy="9931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25" y="3401750"/>
            <a:ext cx="1835583" cy="6393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814" y="3235480"/>
            <a:ext cx="1079184" cy="107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8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 animBg="1"/>
      <p:bldP spid="246" grpId="0" animBg="1"/>
      <p:bldP spid="249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91918" y="1144633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Iransans" panose="02040503050201020203" pitchFamily="18" charset="-78"/>
                <a:cs typeface="Iransans" panose="02040503050201020203" pitchFamily="18" charset="-78"/>
              </a:rPr>
              <a:t>/</a:t>
            </a:r>
            <a:r>
              <a:rPr lang="en-US" sz="2000" dirty="0" err="1" smtClean="0">
                <a:latin typeface="Iransans" panose="02040503050201020203" pitchFamily="18" charset="-78"/>
                <a:cs typeface="Iransans" panose="02040503050201020203" pitchFamily="18" charset="-78"/>
              </a:rPr>
              <a:t>api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/</a:t>
            </a:r>
            <a:r>
              <a:rPr lang="en-US" sz="2000" dirty="0">
                <a:latin typeface="Iransans" panose="02040503050201020203" pitchFamily="18" charset="-78"/>
                <a:cs typeface="Iransans" panose="02040503050201020203" pitchFamily="18" charset="-78"/>
              </a:rPr>
              <a:t>v1/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products/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/</a:t>
            </a:r>
            <a:r>
              <a:rPr lang="en-US" sz="2000" dirty="0" err="1" smtClean="0">
                <a:latin typeface="Iransans" panose="02040503050201020203" pitchFamily="18" charset="-78"/>
                <a:cs typeface="Iransans" panose="02040503050201020203" pitchFamily="18" charset="-78"/>
              </a:rPr>
              <a:t>api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/</a:t>
            </a:r>
            <a:r>
              <a:rPr lang="en-US" sz="2000" dirty="0">
                <a:latin typeface="Iransans" panose="02040503050201020203" pitchFamily="18" charset="-78"/>
                <a:cs typeface="Iransans" panose="02040503050201020203" pitchFamily="18" charset="-78"/>
              </a:rPr>
              <a:t>v1/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orders/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Iransans" panose="02040503050201020203" pitchFamily="18" charset="-78"/>
                <a:cs typeface="Iransans" panose="02040503050201020203" pitchFamily="18" charset="-78"/>
              </a:rPr>
              <a:t>/</a:t>
            </a:r>
            <a:r>
              <a:rPr lang="en-US" sz="2000" dirty="0" err="1">
                <a:latin typeface="Iransans" panose="02040503050201020203" pitchFamily="18" charset="-78"/>
                <a:cs typeface="Iransans" panose="02040503050201020203" pitchFamily="18" charset="-78"/>
              </a:rPr>
              <a:t>api</a:t>
            </a:r>
            <a:r>
              <a:rPr lang="en-US" sz="2000" dirty="0">
                <a:latin typeface="Iransans" panose="02040503050201020203" pitchFamily="18" charset="-78"/>
                <a:cs typeface="Iransans" panose="02040503050201020203" pitchFamily="18" charset="-78"/>
              </a:rPr>
              <a:t>/v1/</a:t>
            </a:r>
            <a:r>
              <a:rPr lang="en-US" sz="2000" dirty="0" err="1">
                <a:latin typeface="Iransans" panose="02040503050201020203" pitchFamily="18" charset="-78"/>
                <a:cs typeface="Iransans" panose="02040503050201020203" pitchFamily="18" charset="-78"/>
              </a:rPr>
              <a:t>order_products</a:t>
            </a:r>
            <a:r>
              <a:rPr lang="en-US" sz="2000" dirty="0">
                <a:latin typeface="Iransans" panose="02040503050201020203" pitchFamily="18" charset="-78"/>
                <a:cs typeface="Iransans" panose="02040503050201020203" pitchFamily="18" charset="-78"/>
              </a:rPr>
              <a:t>/{</a:t>
            </a:r>
            <a:r>
              <a:rPr lang="en-US" sz="2000" dirty="0" err="1">
                <a:latin typeface="Iransans" panose="02040503050201020203" pitchFamily="18" charset="-78"/>
                <a:cs typeface="Iransans" panose="02040503050201020203" pitchFamily="18" charset="-78"/>
              </a:rPr>
              <a:t>order_id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}</a:t>
            </a:r>
            <a:endParaRPr lang="fa-IR" sz="20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/</a:t>
            </a:r>
            <a:r>
              <a:rPr lang="en-US" sz="2000" dirty="0" err="1" smtClean="0">
                <a:latin typeface="Iransans" panose="02040503050201020203" pitchFamily="18" charset="-78"/>
                <a:cs typeface="Iransans" panose="02040503050201020203" pitchFamily="18" charset="-78"/>
              </a:rPr>
              <a:t>api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/v1/</a:t>
            </a:r>
            <a:r>
              <a:rPr lang="en-US" sz="2000" dirty="0" err="1" smtClean="0">
                <a:latin typeface="Iransans" panose="02040503050201020203" pitchFamily="18" charset="-78"/>
                <a:cs typeface="Iransans" panose="02040503050201020203" pitchFamily="18" charset="-78"/>
              </a:rPr>
              <a:t>pick_order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/{</a:t>
            </a:r>
            <a:r>
              <a:rPr lang="en-US" sz="2000" dirty="0" err="1">
                <a:latin typeface="Iransans" panose="02040503050201020203" pitchFamily="18" charset="-78"/>
                <a:cs typeface="Iransans" panose="02040503050201020203" pitchFamily="18" charset="-78"/>
              </a:rPr>
              <a:t>order_id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}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/</a:t>
            </a:r>
            <a:r>
              <a:rPr lang="en-US" sz="2000" dirty="0" err="1" smtClean="0">
                <a:latin typeface="Iransans" panose="02040503050201020203" pitchFamily="18" charset="-78"/>
                <a:cs typeface="Iransans" panose="02040503050201020203" pitchFamily="18" charset="-78"/>
              </a:rPr>
              <a:t>api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/</a:t>
            </a:r>
            <a:r>
              <a:rPr lang="en-US" sz="2000" dirty="0">
                <a:latin typeface="Iransans" panose="02040503050201020203" pitchFamily="18" charset="-78"/>
                <a:cs typeface="Iransans" panose="02040503050201020203" pitchFamily="18" charset="-78"/>
              </a:rPr>
              <a:t>v1/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segments/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Iransans" panose="02040503050201020203" pitchFamily="18" charset="-78"/>
                <a:cs typeface="Iransans" panose="02040503050201020203" pitchFamily="18" charset="-78"/>
              </a:rPr>
              <a:t>/</a:t>
            </a:r>
            <a:r>
              <a:rPr lang="en-US" sz="2000" dirty="0" err="1" smtClean="0">
                <a:latin typeface="Iransans" panose="02040503050201020203" pitchFamily="18" charset="-78"/>
                <a:cs typeface="Iransans" panose="02040503050201020203" pitchFamily="18" charset="-78"/>
              </a:rPr>
              <a:t>api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/v1/</a:t>
            </a:r>
            <a:r>
              <a:rPr lang="en-US" sz="2000" dirty="0" err="1" smtClean="0">
                <a:latin typeface="Iransans" panose="02040503050201020203" pitchFamily="18" charset="-78"/>
                <a:cs typeface="Iransans" panose="02040503050201020203" pitchFamily="18" charset="-78"/>
              </a:rPr>
              <a:t>submit_segment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/{</a:t>
            </a:r>
            <a:r>
              <a:rPr lang="en-US" sz="2000" dirty="0" err="1" smtClean="0">
                <a:latin typeface="Iransans" panose="02040503050201020203" pitchFamily="18" charset="-78"/>
                <a:cs typeface="Iransans" panose="02040503050201020203" pitchFamily="18" charset="-78"/>
              </a:rPr>
              <a:t>segment_id</a:t>
            </a:r>
            <a:r>
              <a:rPr lang="en-US" sz="2000" dirty="0">
                <a:latin typeface="Iransans" panose="02040503050201020203" pitchFamily="18" charset="-78"/>
                <a:cs typeface="Iransans" panose="02040503050201020203" pitchFamily="18" charset="-78"/>
              </a:rPr>
              <a:t>}</a:t>
            </a:r>
            <a:endParaRPr lang="en-US" sz="2000" b="1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Google Shape;241;p28"/>
          <p:cNvSpPr txBox="1">
            <a:spLocks noGrp="1"/>
          </p:cNvSpPr>
          <p:nvPr>
            <p:ph type="title"/>
          </p:nvPr>
        </p:nvSpPr>
        <p:spPr>
          <a:xfrm>
            <a:off x="3255818" y="389192"/>
            <a:ext cx="4932588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 smtClean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رابط‌های برنامه‌نویسی نرم‌افزار</a:t>
            </a:r>
            <a:endParaRPr b="1" dirty="0">
              <a:solidFill>
                <a:schemeClr val="tx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4004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43;p28"/>
          <p:cNvSpPr/>
          <p:nvPr/>
        </p:nvSpPr>
        <p:spPr>
          <a:xfrm rot="10800000">
            <a:off x="871395" y="2256022"/>
            <a:ext cx="1941406" cy="833205"/>
          </a:xfrm>
          <a:prstGeom prst="chevron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1725806" y="389192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 smtClean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نقشه راه</a:t>
            </a:r>
            <a:endParaRPr b="1" dirty="0">
              <a:solidFill>
                <a:schemeClr val="tx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43" name="Google Shape;243;p28"/>
          <p:cNvSpPr/>
          <p:nvPr/>
        </p:nvSpPr>
        <p:spPr>
          <a:xfrm rot="10800000">
            <a:off x="3624820" y="2256023"/>
            <a:ext cx="2648592" cy="833206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8"/>
          <p:cNvSpPr/>
          <p:nvPr/>
        </p:nvSpPr>
        <p:spPr>
          <a:xfrm rot="10800000">
            <a:off x="7934008" y="2257583"/>
            <a:ext cx="1209991" cy="834432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4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9" name="Google Shape;249;p28"/>
          <p:cNvSpPr/>
          <p:nvPr/>
        </p:nvSpPr>
        <p:spPr>
          <a:xfrm rot="10800000">
            <a:off x="5847530" y="2256027"/>
            <a:ext cx="2506179" cy="833202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8188406" y="2481229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lang="en-US" sz="20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" name="Google Shape;243;p28"/>
          <p:cNvSpPr/>
          <p:nvPr/>
        </p:nvSpPr>
        <p:spPr>
          <a:xfrm rot="10800000">
            <a:off x="2384832" y="2256023"/>
            <a:ext cx="1659424" cy="833206"/>
          </a:xfrm>
          <a:prstGeom prst="chevron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81809" y="2474742"/>
            <a:ext cx="1983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 و تکنولوژی‌ها</a:t>
            </a:r>
            <a:endParaRPr lang="en-US" sz="20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99500" y="2472571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جمع‌بندی</a:t>
            </a:r>
            <a:endParaRPr lang="en-US" sz="20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05092" y="2472571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طراحی و پیاده‌سازی</a:t>
            </a:r>
            <a:endParaRPr lang="en-US" sz="20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4352" y="2481229"/>
            <a:ext cx="146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کارهای آینده</a:t>
            </a:r>
            <a:endParaRPr lang="en-US" sz="20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5" name="Google Shape;243;p28"/>
          <p:cNvSpPr/>
          <p:nvPr/>
        </p:nvSpPr>
        <p:spPr>
          <a:xfrm rot="10800000">
            <a:off x="-494799" y="2256022"/>
            <a:ext cx="1793438" cy="833205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711" y="2473189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lang="en-US" sz="2000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153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8" y="689431"/>
            <a:ext cx="2038104" cy="3625108"/>
          </a:xfrm>
          <a:prstGeom prst="rect">
            <a:avLst/>
          </a:prstGeom>
        </p:spPr>
      </p:pic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3817761" y="1458133"/>
            <a:ext cx="4398354" cy="1643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انتخاب بخش</a:t>
            </a:r>
            <a:endParaRPr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lvl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انتخاب محصولات</a:t>
            </a:r>
            <a:endParaRPr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0" lvl="0" indent="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Google Shape;241;p28"/>
          <p:cNvSpPr txBox="1">
            <a:spLocks noGrp="1"/>
          </p:cNvSpPr>
          <p:nvPr>
            <p:ph type="title"/>
          </p:nvPr>
        </p:nvSpPr>
        <p:spPr>
          <a:xfrm>
            <a:off x="1959255" y="583784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2800" b="1" dirty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برنامه انتخاب محصولات بخش‌ها</a:t>
            </a:r>
          </a:p>
        </p:txBody>
      </p:sp>
      <p:grpSp>
        <p:nvGrpSpPr>
          <p:cNvPr id="5" name="Google Shape;305;p31"/>
          <p:cNvGrpSpPr/>
          <p:nvPr/>
        </p:nvGrpSpPr>
        <p:grpSpPr>
          <a:xfrm>
            <a:off x="795056" y="300574"/>
            <a:ext cx="2119546" cy="4396359"/>
            <a:chOff x="2547150" y="238125"/>
            <a:chExt cx="2525675" cy="5238750"/>
          </a:xfrm>
        </p:grpSpPr>
        <p:sp>
          <p:nvSpPr>
            <p:cNvPr id="7" name="Google Shape;306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7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8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9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8" y="689431"/>
            <a:ext cx="2039123" cy="362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9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858227" y="1458133"/>
            <a:ext cx="3357887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انتخاب سفارش</a:t>
            </a:r>
            <a:endParaRPr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lvl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جمع‌آوری سفارش</a:t>
            </a:r>
            <a:endParaRPr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0" lvl="0" indent="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Google Shape;241;p28"/>
          <p:cNvSpPr txBox="1">
            <a:spLocks noGrp="1"/>
          </p:cNvSpPr>
          <p:nvPr>
            <p:ph type="title"/>
          </p:nvPr>
        </p:nvSpPr>
        <p:spPr>
          <a:xfrm>
            <a:off x="1996870" y="600733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2800" b="1" dirty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برنامه </a:t>
            </a:r>
            <a:r>
              <a:rPr lang="fa-IR" sz="2800" b="1" dirty="0" smtClean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جمع‌آوری محصولات سفارش</a:t>
            </a:r>
            <a:endParaRPr lang="fa-IR" sz="2800" b="1" dirty="0">
              <a:solidFill>
                <a:schemeClr val="tx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11" name="Google Shape;317;p32"/>
          <p:cNvGrpSpPr/>
          <p:nvPr/>
        </p:nvGrpSpPr>
        <p:grpSpPr>
          <a:xfrm>
            <a:off x="256054" y="281698"/>
            <a:ext cx="2861358" cy="4415235"/>
            <a:chOff x="2112475" y="238125"/>
            <a:chExt cx="3395050" cy="5238750"/>
          </a:xfrm>
        </p:grpSpPr>
        <p:sp>
          <p:nvSpPr>
            <p:cNvPr id="12" name="Google Shape;318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9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0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1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" y="678047"/>
            <a:ext cx="2710977" cy="36146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8" y="678047"/>
            <a:ext cx="2682856" cy="357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455061" y="1139573"/>
            <a:ext cx="6608154" cy="333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احراز هویت کاربران</a:t>
            </a:r>
          </a:p>
          <a:p>
            <a:pPr lvl="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تعیین دسترسی کاربران مختلف</a:t>
            </a:r>
            <a:endParaRPr lang="fa-IR"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lvl="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مشاهده، ایجاد، ویرایش و حذف محصول</a:t>
            </a:r>
          </a:p>
          <a:p>
            <a:pPr lvl="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مشاهده، 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ایجاد</a:t>
            </a: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، ویرایش و حذف 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سفارش</a:t>
            </a:r>
          </a:p>
          <a:p>
            <a:pPr lvl="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مشاهده، 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ایجاد</a:t>
            </a: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، ویرایش و حذف 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دسته‌</a:t>
            </a:r>
            <a:endParaRPr lang="fa-IR"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lvl="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مشاهده</a:t>
            </a: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، ویرایش و حذف سفارش</a:t>
            </a:r>
            <a:endParaRPr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0" lvl="0" indent="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Google Shape;241;p28"/>
          <p:cNvSpPr txBox="1">
            <a:spLocks noGrp="1"/>
          </p:cNvSpPr>
          <p:nvPr>
            <p:ph type="title"/>
          </p:nvPr>
        </p:nvSpPr>
        <p:spPr>
          <a:xfrm>
            <a:off x="4453736" y="282173"/>
            <a:ext cx="360947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2800" b="1" dirty="0" smtClean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رابط </a:t>
            </a:r>
            <a:r>
              <a:rPr lang="fa-IR" b="1" dirty="0" smtClean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کاربری</a:t>
            </a:r>
            <a:r>
              <a:rPr lang="fa-IR" sz="2800" b="1" dirty="0" smtClean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مدیریت</a:t>
            </a:r>
            <a:endParaRPr lang="fa-IR" sz="2800" b="1" dirty="0">
              <a:solidFill>
                <a:schemeClr val="tx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452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81"/>
            <a:ext cx="12339751" cy="6934684"/>
          </a:xfrm>
          <a:prstGeom prst="rect">
            <a:avLst/>
          </a:prstGeom>
        </p:spPr>
      </p:pic>
      <p:sp>
        <p:nvSpPr>
          <p:cNvPr id="171" name="Google Shape;171;p22"/>
          <p:cNvSpPr txBox="1">
            <a:spLocks noGrp="1"/>
          </p:cNvSpPr>
          <p:nvPr>
            <p:ph type="body" idx="4294967295"/>
          </p:nvPr>
        </p:nvSpPr>
        <p:spPr>
          <a:xfrm>
            <a:off x="6022664" y="3813544"/>
            <a:ext cx="2610973" cy="661207"/>
          </a:xfrm>
          <a:prstGeom prst="rect">
            <a:avLst/>
          </a:prstGeom>
          <a:solidFill>
            <a:schemeClr val="tx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fa-IR" b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پرومتئوس </a:t>
            </a:r>
            <a:r>
              <a:rPr lang="fa-IR" sz="1200" b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– </a:t>
            </a:r>
            <a:r>
              <a:rPr lang="fa-IR" sz="1600" b="1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پورت 9090</a:t>
            </a:r>
            <a:endParaRPr sz="1200" b="1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2715600" y="4462804"/>
            <a:ext cx="64284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390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1585913" y="2543174"/>
            <a:ext cx="7023389" cy="20085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6000" b="1" dirty="0" smtClean="0">
                <a:solidFill>
                  <a:schemeClr val="l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جمع‌بندی</a:t>
            </a:r>
            <a:endParaRPr sz="6000" b="1" dirty="0">
              <a:solidFill>
                <a:schemeClr val="l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322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517154" y="1458133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مشکلات انبارداری سنتی</a:t>
            </a:r>
          </a:p>
          <a:p>
            <a:pPr lvl="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زیرساختی برای پروژه‌های انبارداری</a:t>
            </a:r>
            <a:endParaRPr lang="en-US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Google Shape;241;p28"/>
          <p:cNvSpPr txBox="1">
            <a:spLocks noGrp="1"/>
          </p:cNvSpPr>
          <p:nvPr>
            <p:ph type="title"/>
          </p:nvPr>
        </p:nvSpPr>
        <p:spPr>
          <a:xfrm>
            <a:off x="1725806" y="389192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 smtClean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جمع‌بندی</a:t>
            </a:r>
            <a:endParaRPr b="1" dirty="0">
              <a:solidFill>
                <a:schemeClr val="tx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2560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1585913" y="2543174"/>
            <a:ext cx="7023389" cy="20085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6000" b="1" dirty="0" smtClean="0">
                <a:solidFill>
                  <a:schemeClr val="l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کارهای آینده</a:t>
            </a:r>
            <a:endParaRPr sz="6000" b="1" dirty="0">
              <a:solidFill>
                <a:schemeClr val="l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631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4785130" y="1458133"/>
            <a:ext cx="3194623" cy="2825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کاهش هزینه</a:t>
            </a:r>
            <a:endParaRPr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lvl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استفاده از سنسورها</a:t>
            </a:r>
            <a:endParaRPr lang="fa-IR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r" rt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fa-IR" dirty="0">
                <a:latin typeface="Iransans" panose="02040503050201020203" pitchFamily="18" charset="-78"/>
                <a:cs typeface="Iransans" panose="02040503050201020203" pitchFamily="18" charset="-78"/>
              </a:rPr>
              <a:t>علم داده</a:t>
            </a:r>
          </a:p>
          <a:p>
            <a:pPr lvl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رباتیک</a:t>
            </a:r>
            <a:endParaRPr lang="fa-IR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0" lvl="0" indent="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Google Shape;241;p28"/>
          <p:cNvSpPr txBox="1">
            <a:spLocks noGrp="1"/>
          </p:cNvSpPr>
          <p:nvPr>
            <p:ph type="title"/>
          </p:nvPr>
        </p:nvSpPr>
        <p:spPr>
          <a:xfrm>
            <a:off x="1725806" y="389192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 smtClean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کارهای آینده</a:t>
            </a:r>
            <a:endParaRPr b="1" dirty="0">
              <a:solidFill>
                <a:schemeClr val="tx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" name="Google Shape;326;p33"/>
          <p:cNvSpPr/>
          <p:nvPr/>
        </p:nvSpPr>
        <p:spPr>
          <a:xfrm>
            <a:off x="249130" y="887335"/>
            <a:ext cx="4425997" cy="3059023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final_5dab515d076a6c001363d9e9_9568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4260" y="1060961"/>
            <a:ext cx="4049486" cy="227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0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3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25" grpId="0" uiExpand="1" build="p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1585913" y="2543174"/>
            <a:ext cx="7023389" cy="20085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6000" b="1" dirty="0" smtClean="0">
                <a:solidFill>
                  <a:schemeClr val="l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منابع</a:t>
            </a:r>
            <a:endParaRPr sz="6000" b="1" dirty="0">
              <a:solidFill>
                <a:schemeClr val="l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289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05691" y="556199"/>
            <a:ext cx="703118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[1] Django official website. https://www.djangoproject.com/.</a:t>
            </a:r>
            <a:b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</a:br>
            <a:endParaRPr lang="en-US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[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2] Django rest framework official website. https://www.django-rest-framework.</a:t>
            </a:r>
            <a:b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</a:b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org/.</a:t>
            </a:r>
            <a:b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</a:br>
            <a:endParaRPr lang="en-US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[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3] Nuxt.js official website. https://nuxtjs.org/.</a:t>
            </a:r>
            <a:b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</a:br>
            <a:endParaRPr lang="en-US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[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4] </a:t>
            </a:r>
            <a:r>
              <a:rPr lang="en-US" dirty="0" err="1">
                <a:latin typeface="Iransans" panose="02040503050201020203" pitchFamily="18" charset="-78"/>
                <a:cs typeface="Iransans" panose="02040503050201020203" pitchFamily="18" charset="-78"/>
              </a:rPr>
              <a:t>Postgress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 official website. https://www.postgresql.org/.</a:t>
            </a:r>
            <a:b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</a:br>
            <a:endParaRPr lang="en-US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[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5] Raspberry pi official website. https://www.raspberrypi.org/.</a:t>
            </a:r>
            <a:b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</a:br>
            <a:endParaRPr lang="en-US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[6] Vue.js official website. 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  <a:hlinkClick r:id="rId3"/>
              </a:rPr>
              <a:t>https://vuejs.org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  <a:hlinkClick r:id="rId3"/>
              </a:rPr>
              <a:t>/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.</a:t>
            </a:r>
          </a:p>
          <a:p>
            <a:endParaRPr 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[7] Docker 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official website. </a:t>
            </a:r>
            <a:r>
              <a:rPr lang="en-US" dirty="0">
                <a:hlinkClick r:id="rId4"/>
              </a:rPr>
              <a:t>https://www.docker.com/ 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.</a:t>
            </a:r>
          </a:p>
          <a:p>
            <a:endParaRPr 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[8] Docker Compose official 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website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.</a:t>
            </a:r>
            <a:r>
              <a:rPr lang="en-US" dirty="0">
                <a:hlinkClick r:id="rId5"/>
              </a:rPr>
              <a:t> https://docs.docker.com/compose/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.</a:t>
            </a:r>
          </a:p>
          <a:p>
            <a:endParaRPr 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[9] Sentry 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official website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.</a:t>
            </a:r>
            <a:r>
              <a:rPr lang="en-US" dirty="0">
                <a:hlinkClick r:id="rId6"/>
              </a:rPr>
              <a:t> https://sentry.io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.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/>
            </a:r>
            <a:b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</a:br>
            <a:endParaRPr 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0002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4336257" y="2543174"/>
            <a:ext cx="4273045" cy="20085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6000" b="1" dirty="0" smtClean="0">
                <a:solidFill>
                  <a:schemeClr val="l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sz="6000" b="1" dirty="0">
              <a:solidFill>
                <a:schemeClr val="l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05691" y="556199"/>
            <a:ext cx="70311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[10] Prometheus.</a:t>
            </a:r>
            <a:r>
              <a:rPr lang="en-US" dirty="0">
                <a:hlinkClick r:id="rId3"/>
              </a:rPr>
              <a:t> https://prometheus.io/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.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/>
            </a:r>
            <a:b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</a:br>
            <a:endParaRPr 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[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11] 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Carlos Hernandez, </a:t>
            </a:r>
            <a:r>
              <a:rPr lang="en-US" dirty="0" err="1">
                <a:latin typeface="Iransans" panose="02040503050201020203" pitchFamily="18" charset="-78"/>
                <a:cs typeface="Iransans" panose="02040503050201020203" pitchFamily="18" charset="-78"/>
              </a:rPr>
              <a:t>Mukunda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en-US" dirty="0" err="1">
                <a:latin typeface="Iransans" panose="02040503050201020203" pitchFamily="18" charset="-78"/>
                <a:cs typeface="Iransans" panose="02040503050201020203" pitchFamily="18" charset="-78"/>
              </a:rPr>
              <a:t>Bharatheesha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, Wilson </a:t>
            </a:r>
            <a:r>
              <a:rPr lang="en-US" dirty="0" err="1">
                <a:latin typeface="Iransans" panose="02040503050201020203" pitchFamily="18" charset="-78"/>
                <a:cs typeface="Iransans" panose="02040503050201020203" pitchFamily="18" charset="-78"/>
              </a:rPr>
              <a:t>Ko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 ,Hans </a:t>
            </a:r>
            <a:r>
              <a:rPr lang="en-US" dirty="0" err="1">
                <a:latin typeface="Iransans" panose="02040503050201020203" pitchFamily="18" charset="-78"/>
                <a:cs typeface="Iransans" panose="02040503050201020203" pitchFamily="18" charset="-78"/>
              </a:rPr>
              <a:t>Gaiser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 , Jethro Tan, </a:t>
            </a:r>
            <a:r>
              <a:rPr lang="en-US" dirty="0" err="1">
                <a:latin typeface="Iransans" panose="02040503050201020203" pitchFamily="18" charset="-78"/>
                <a:cs typeface="Iransans" panose="02040503050201020203" pitchFamily="18" charset="-78"/>
              </a:rPr>
              <a:t>Kanter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 van </a:t>
            </a:r>
            <a:r>
              <a:rPr lang="en-US" dirty="0" err="1">
                <a:latin typeface="Iransans" panose="02040503050201020203" pitchFamily="18" charset="-78"/>
                <a:cs typeface="Iransans" panose="02040503050201020203" pitchFamily="18" charset="-78"/>
              </a:rPr>
              <a:t>Deurzen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 , Maarten de </a:t>
            </a:r>
            <a:r>
              <a:rPr lang="en-US" dirty="0" err="1">
                <a:latin typeface="Iransans" panose="02040503050201020203" pitchFamily="18" charset="-78"/>
                <a:cs typeface="Iransans" panose="02040503050201020203" pitchFamily="18" charset="-78"/>
              </a:rPr>
              <a:t>Vries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 , Bas Van Mil Jeff van </a:t>
            </a:r>
            <a:r>
              <a:rPr lang="en-US" dirty="0" err="1">
                <a:latin typeface="Iransans" panose="02040503050201020203" pitchFamily="18" charset="-78"/>
                <a:cs typeface="Iransans" panose="02040503050201020203" pitchFamily="18" charset="-78"/>
              </a:rPr>
              <a:t>Egmond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 Ruben, Burger Mihai </a:t>
            </a:r>
            <a:r>
              <a:rPr lang="en-US" dirty="0" err="1">
                <a:latin typeface="Iransans" panose="02040503050201020203" pitchFamily="18" charset="-78"/>
                <a:cs typeface="Iransans" panose="02040503050201020203" pitchFamily="18" charset="-78"/>
              </a:rPr>
              <a:t>Morariu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en-US" dirty="0" err="1">
                <a:latin typeface="Iransans" panose="02040503050201020203" pitchFamily="18" charset="-78"/>
                <a:cs typeface="Iransans" panose="02040503050201020203" pitchFamily="18" charset="-78"/>
              </a:rPr>
              <a:t>Jihong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en-US" dirty="0" err="1">
                <a:latin typeface="Iransans" panose="02040503050201020203" pitchFamily="18" charset="-78"/>
                <a:cs typeface="Iransans" panose="02040503050201020203" pitchFamily="18" charset="-78"/>
              </a:rPr>
              <a:t>Ju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en-US" dirty="0" err="1">
                <a:latin typeface="Iransans" panose="02040503050201020203" pitchFamily="18" charset="-78"/>
                <a:cs typeface="Iransans" panose="02040503050201020203" pitchFamily="18" charset="-78"/>
              </a:rPr>
              <a:t>Xander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en-US" dirty="0" err="1">
                <a:latin typeface="Iransans" panose="02040503050201020203" pitchFamily="18" charset="-78"/>
                <a:cs typeface="Iransans" panose="02040503050201020203" pitchFamily="18" charset="-78"/>
              </a:rPr>
              <a:t>Gerrmann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 Ronald </a:t>
            </a:r>
            <a:r>
              <a:rPr lang="en-US" dirty="0" err="1">
                <a:latin typeface="Iransans" panose="02040503050201020203" pitchFamily="18" charset="-78"/>
                <a:cs typeface="Iransans" panose="02040503050201020203" pitchFamily="18" charset="-78"/>
              </a:rPr>
              <a:t>Ensing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 Jan Van, </a:t>
            </a:r>
            <a:r>
              <a:rPr lang="en-US" dirty="0" err="1">
                <a:latin typeface="Iransans" panose="02040503050201020203" pitchFamily="18" charset="-78"/>
                <a:cs typeface="Iransans" panose="02040503050201020203" pitchFamily="18" charset="-78"/>
              </a:rPr>
              <a:t>Frankenhuyzen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en-US" dirty="0" err="1">
                <a:latin typeface="Iransans" panose="02040503050201020203" pitchFamily="18" charset="-78"/>
                <a:cs typeface="Iransans" panose="02040503050201020203" pitchFamily="18" charset="-78"/>
              </a:rPr>
              <a:t>Martijn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en-US" dirty="0" err="1">
                <a:latin typeface="Iransans" panose="02040503050201020203" pitchFamily="18" charset="-78"/>
                <a:cs typeface="Iransans" panose="02040503050201020203" pitchFamily="18" charset="-78"/>
              </a:rPr>
              <a:t>Wisse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. Team delft’s robot winner of the amazon picking, challenge 2016. </a:t>
            </a:r>
            <a:r>
              <a:rPr lang="en-US" i="1" dirty="0">
                <a:latin typeface="Iransans" panose="02040503050201020203" pitchFamily="18" charset="-78"/>
                <a:cs typeface="Iransans" panose="02040503050201020203" pitchFamily="18" charset="-78"/>
              </a:rPr>
              <a:t>Springer</a:t>
            </a:r>
            <a:r>
              <a:rPr lang="en-US" dirty="0">
                <a:latin typeface="Iransans" panose="02040503050201020203" pitchFamily="18" charset="-78"/>
                <a:cs typeface="Iransans" panose="02040503050201020203" pitchFamily="18" charset="-78"/>
              </a:rPr>
              <a:t>, 21, 2017. </a:t>
            </a:r>
            <a: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/>
            </a:r>
            <a:br>
              <a:rPr lang="en-US" dirty="0" smtClean="0">
                <a:latin typeface="Iransans" panose="02040503050201020203" pitchFamily="18" charset="-78"/>
                <a:cs typeface="Iransans" panose="02040503050201020203" pitchFamily="18" charset="-78"/>
              </a:rPr>
            </a:br>
            <a:endParaRPr lang="en-US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5428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>
            <a:spLocks noGrp="1"/>
          </p:cNvSpPr>
          <p:nvPr>
            <p:ph type="ctrTitle" idx="4294967295"/>
          </p:nvPr>
        </p:nvSpPr>
        <p:spPr>
          <a:xfrm>
            <a:off x="2627062" y="705312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6000" dirty="0" smtClean="0">
                <a:solidFill>
                  <a:schemeClr val="accent2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متشکرم </a:t>
            </a:r>
            <a:endParaRPr sz="6000" dirty="0">
              <a:solidFill>
                <a:schemeClr val="accent2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subTitle" idx="4294967295"/>
          </p:nvPr>
        </p:nvSpPr>
        <p:spPr>
          <a:xfrm>
            <a:off x="2627062" y="1733431"/>
            <a:ext cx="5561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4800" b="1" dirty="0" smtClean="0">
                <a:solidFill>
                  <a:schemeClr val="l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سوال؟</a:t>
            </a:r>
            <a:endParaRPr sz="4800" b="1" dirty="0">
              <a:solidFill>
                <a:schemeClr val="l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337" name="Google Shape;337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/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4294967295"/>
          </p:nvPr>
        </p:nvSpPr>
        <p:spPr>
          <a:xfrm>
            <a:off x="236479" y="3401334"/>
            <a:ext cx="7416072" cy="1295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github.com/</a:t>
            </a:r>
            <a:r>
              <a:rPr lang="en-US" dirty="0" err="1" smtClean="0">
                <a:solidFill>
                  <a:schemeClr val="bg1"/>
                </a:solidFill>
              </a:rPr>
              <a:t>aminrashidbeigi</a:t>
            </a:r>
            <a:r>
              <a:rPr lang="en-US" dirty="0" smtClean="0">
                <a:solidFill>
                  <a:schemeClr val="bg1"/>
                </a:solidFill>
              </a:rPr>
              <a:t>/dare-house</a:t>
            </a:r>
          </a:p>
          <a:p>
            <a:pPr marL="0" lvl="0" indent="0">
              <a:buNone/>
            </a:pPr>
            <a:r>
              <a:rPr lang="en" dirty="0" smtClean="0">
                <a:solidFill>
                  <a:schemeClr val="bg1"/>
                </a:solidFill>
              </a:rPr>
              <a:t>a.rashidbeigi@gmail.com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36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517154" y="1458133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مشکلات انبارداری سنتی</a:t>
            </a:r>
            <a:endParaRPr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lvl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ایده اولیه</a:t>
            </a:r>
            <a:endParaRPr lang="en-US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lvl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راه حل پیشنهادی</a:t>
            </a:r>
          </a:p>
          <a:p>
            <a:pPr lvl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fa-IR" smtClean="0">
                <a:latin typeface="Iransans" panose="02040503050201020203" pitchFamily="18" charset="-78"/>
                <a:cs typeface="Iransans" panose="02040503050201020203" pitchFamily="18" charset="-78"/>
              </a:rPr>
              <a:t>مصرف‌کنندگان</a:t>
            </a:r>
            <a:endParaRPr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0" lvl="0" indent="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241;p28"/>
          <p:cNvSpPr txBox="1">
            <a:spLocks noGrp="1"/>
          </p:cNvSpPr>
          <p:nvPr>
            <p:ph type="title"/>
          </p:nvPr>
        </p:nvSpPr>
        <p:spPr>
          <a:xfrm>
            <a:off x="1725806" y="389192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 smtClean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مقدمه</a:t>
            </a:r>
            <a:endParaRPr b="1" dirty="0">
              <a:solidFill>
                <a:schemeClr val="tx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1585913" y="2543174"/>
            <a:ext cx="7023389" cy="20085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6000" b="1" dirty="0" smtClean="0">
                <a:solidFill>
                  <a:schemeClr val="lt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 و تکنولوژی‌ها</a:t>
            </a:r>
            <a:endParaRPr sz="6000" b="1" dirty="0">
              <a:solidFill>
                <a:schemeClr val="lt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239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517154" y="1458133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قطعات سخت‌افزاری</a:t>
            </a:r>
            <a:endParaRPr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lvl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تکنولوژی‌های نرم‌افزاری</a:t>
            </a:r>
            <a:endParaRPr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lvl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fa-IR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محیط اجرا</a:t>
            </a:r>
            <a:endParaRPr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0" lvl="0" indent="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Google Shape;241;p28"/>
          <p:cNvSpPr txBox="1">
            <a:spLocks noGrp="1"/>
          </p:cNvSpPr>
          <p:nvPr>
            <p:ph type="title"/>
          </p:nvPr>
        </p:nvSpPr>
        <p:spPr>
          <a:xfrm>
            <a:off x="1725806" y="389192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 smtClean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 و تکنولوژی‌ها</a:t>
            </a:r>
            <a:endParaRPr b="1" dirty="0">
              <a:solidFill>
                <a:schemeClr val="tx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402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940" y="-72107"/>
            <a:ext cx="6160655" cy="5082540"/>
          </a:xfrm>
          <a:prstGeom prst="rect">
            <a:avLst/>
          </a:prstGeom>
        </p:spPr>
      </p:pic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5385775" y="1020407"/>
            <a:ext cx="3094800" cy="6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رزبری‌پای مدل </a:t>
            </a:r>
            <a:r>
              <a:rPr lang="en-US" sz="2400" b="1" dirty="0" smtClean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3A</a:t>
            </a:r>
            <a:endParaRPr sz="2400" b="1" dirty="0">
              <a:solidFill>
                <a:schemeClr val="tx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4966855" y="1813213"/>
            <a:ext cx="3513720" cy="2315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سیستم‌عامل </a:t>
            </a:r>
            <a:r>
              <a:rPr lang="en-US" sz="2000" dirty="0" err="1" smtClean="0">
                <a:latin typeface="Iransans" panose="02040503050201020203" pitchFamily="18" charset="-78"/>
                <a:cs typeface="Iransans" panose="02040503050201020203" pitchFamily="18" charset="-78"/>
              </a:rPr>
              <a:t>Raspbian</a:t>
            </a:r>
            <a:endParaRPr lang="fa-IR" sz="20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پشتیبانی‌از نمایشگر‌های لمسی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اینترنت بی‌سیم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درگاه 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USB</a:t>
            </a:r>
            <a:endParaRPr lang="fa-IR" sz="20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endParaRPr lang="fa-IR" sz="20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0" indent="0" algn="r" rtl="1">
              <a:buNone/>
            </a:pPr>
            <a:endParaRPr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29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7965" y="0"/>
            <a:ext cx="6707165" cy="5030374"/>
          </a:xfrm>
          <a:prstGeom prst="rect">
            <a:avLst/>
          </a:prstGeom>
        </p:spPr>
      </p:pic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4663440" y="1020407"/>
            <a:ext cx="3817135" cy="6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نمایشگر لمسی </a:t>
            </a:r>
            <a:r>
              <a:rPr lang="en-US" sz="2400" b="1" dirty="0" err="1" smtClean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WaveShare</a:t>
            </a:r>
            <a:endParaRPr sz="2400" b="1" dirty="0">
              <a:solidFill>
                <a:schemeClr val="tx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4966855" y="1813213"/>
            <a:ext cx="3513720" cy="2315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انطباق کامل با رزبری‌پای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تنظیم سرعت تغییر فریم</a:t>
            </a:r>
          </a:p>
          <a:p>
            <a:pPr marL="0" indent="0" algn="r" rtl="1">
              <a:buNone/>
            </a:pPr>
            <a:endParaRPr lang="fa-IR" sz="20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0" indent="0" algn="r" rtl="1">
              <a:buNone/>
            </a:pPr>
            <a:endParaRPr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706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4689764" y="1020407"/>
            <a:ext cx="3790812" cy="6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چهارچوب نرم‌افزاری </a:t>
            </a:r>
            <a:r>
              <a:rPr lang="en-US" sz="2400" b="1" dirty="0" smtClean="0">
                <a:solidFill>
                  <a:schemeClr val="tx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Django</a:t>
            </a:r>
            <a:endParaRPr sz="2400" b="1" dirty="0">
              <a:solidFill>
                <a:schemeClr val="tx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4966855" y="1813213"/>
            <a:ext cx="3513720" cy="2315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معماری 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MTV</a:t>
            </a:r>
            <a:endParaRPr lang="fa-IR" sz="20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ارث بردن ویژگی‌های پایتون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پشتیبانی‌ از 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ORM</a:t>
            </a:r>
            <a:endParaRPr lang="fa-IR" sz="20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پایگاه‌داده </a:t>
            </a:r>
            <a:r>
              <a:rPr lang="en-US" sz="2000" dirty="0" err="1" smtClean="0">
                <a:latin typeface="Iransans" panose="02040503050201020203" pitchFamily="18" charset="-78"/>
                <a:cs typeface="Iransans" panose="02040503050201020203" pitchFamily="18" charset="-78"/>
              </a:rPr>
              <a:t>Postgresql</a:t>
            </a:r>
            <a:endParaRPr lang="fa-IR" sz="20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رابط کاربری مدیریت</a:t>
            </a:r>
            <a:endParaRPr lang="en-US" sz="20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Django 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REST </a:t>
            </a:r>
            <a:r>
              <a:rPr lang="en-US" sz="2000" dirty="0" smtClean="0">
                <a:latin typeface="Iransans" panose="02040503050201020203" pitchFamily="18" charset="-78"/>
                <a:cs typeface="Iransans" panose="02040503050201020203" pitchFamily="18" charset="-78"/>
              </a:rPr>
              <a:t>Framework</a:t>
            </a:r>
            <a:endParaRPr lang="fa-IR" sz="20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0" indent="0" algn="r" rtl="1">
              <a:buNone/>
            </a:pPr>
            <a:endParaRPr lang="fa-IR" sz="2000" dirty="0" smtClean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0" indent="0" algn="r" rtl="1">
              <a:buNone/>
            </a:pPr>
            <a:endParaRPr sz="20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262617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5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FFFFFF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1866</TotalTime>
  <Words>355</Words>
  <Application>Microsoft Office PowerPoint</Application>
  <PresentationFormat>On-screen Show (16:9)</PresentationFormat>
  <Paragraphs>156</Paragraphs>
  <Slides>31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Raleway</vt:lpstr>
      <vt:lpstr>IRANSans</vt:lpstr>
      <vt:lpstr>IRANSans</vt:lpstr>
      <vt:lpstr>Wingdings</vt:lpstr>
      <vt:lpstr>Lato</vt:lpstr>
      <vt:lpstr>Antonio template</vt:lpstr>
      <vt:lpstr>PowerPoint Presentation</vt:lpstr>
      <vt:lpstr>نقشه راه</vt:lpstr>
      <vt:lpstr>مقدمه</vt:lpstr>
      <vt:lpstr>مقدمه</vt:lpstr>
      <vt:lpstr>اجزا و تکنولوژی‌ها</vt:lpstr>
      <vt:lpstr>اجزا و تکنولوژی‌ها</vt:lpstr>
      <vt:lpstr>رزبری‌پای مدل 3A</vt:lpstr>
      <vt:lpstr>نمایشگر لمسی WaveShare</vt:lpstr>
      <vt:lpstr>چهارچوب نرم‌افزاری Django</vt:lpstr>
      <vt:lpstr>چهارچوب نرم‌افزاری Vue.js</vt:lpstr>
      <vt:lpstr>ماشین مجازی</vt:lpstr>
      <vt:lpstr>داکر</vt:lpstr>
      <vt:lpstr>مانیتورینگ و لاگینگ</vt:lpstr>
      <vt:lpstr>طراحی و پیاده‌سازی</vt:lpstr>
      <vt:lpstr>PowerPoint Presentation</vt:lpstr>
      <vt:lpstr>PowerPoint Presentation</vt:lpstr>
      <vt:lpstr>PowerPoint Presentation</vt:lpstr>
      <vt:lpstr>PowerPoint Presentation</vt:lpstr>
      <vt:lpstr>رابط‌های برنامه‌نویسی نرم‌افزار</vt:lpstr>
      <vt:lpstr>برنامه انتخاب محصولات بخش‌ها</vt:lpstr>
      <vt:lpstr>برنامه جمع‌آوری محصولات سفارش</vt:lpstr>
      <vt:lpstr>رابط کاربری مدیریت</vt:lpstr>
      <vt:lpstr>PowerPoint Presentation</vt:lpstr>
      <vt:lpstr>جمع‌بندی</vt:lpstr>
      <vt:lpstr>جمع‌بندی</vt:lpstr>
      <vt:lpstr>کارهای آینده</vt:lpstr>
      <vt:lpstr>کارهای آینده</vt:lpstr>
      <vt:lpstr>منابع</vt:lpstr>
      <vt:lpstr>PowerPoint Presentation</vt:lpstr>
      <vt:lpstr>PowerPoint Presentation</vt:lpstr>
      <vt:lpstr>متشکرم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amin</dc:creator>
  <cp:lastModifiedBy>amin</cp:lastModifiedBy>
  <cp:revision>108</cp:revision>
  <dcterms:modified xsi:type="dcterms:W3CDTF">2019-10-19T19:21:29Z</dcterms:modified>
</cp:coreProperties>
</file>